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15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79CBF-DAD7-8448-8CC8-2CADC303044D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66959-A8F3-1C40-B2F8-F43C8933F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The globes</a:t>
            </a:r>
            <a:r>
              <a:rPr lang="en-US" baseline="0" dirty="0" smtClean="0"/>
              <a:t> are primarily used for the a &amp;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 parts of the lesson and desk maps for parts 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d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National Geographic Readers are for higher level readers.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66959-A8F3-1C40-B2F8-F43C8933FBB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451B210E-E372-DB49-A916-26D445401846}" type="datetimeFigureOut">
              <a:rPr lang="en-US" smtClean="0"/>
              <a:pPr/>
              <a:t>6/16/10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60C70609-DBDC-014E-87AF-A3541E029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sd-social-studies-curriculum-camp.wikispaces.com/10.+Pacing+Guide+and+Lessons+at+a+Glance" TargetMode="Externa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Social Studies</a:t>
            </a:r>
            <a:br>
              <a:rPr lang="en-US" dirty="0" smtClean="0"/>
            </a:br>
            <a:r>
              <a:rPr lang="en-US" dirty="0" smtClean="0"/>
              <a:t>Curriculum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Taught geographically and historically beginning with the Incas and the Mayas and finishing up with the Aztecs.</a:t>
            </a:r>
          </a:p>
          <a:p>
            <a:r>
              <a:rPr lang="en-US" dirty="0" smtClean="0"/>
              <a:t>Taught </a:t>
            </a:r>
            <a:r>
              <a:rPr lang="en-US" dirty="0" smtClean="0"/>
              <a:t>using TCM Primary </a:t>
            </a:r>
            <a:r>
              <a:rPr lang="en-US" dirty="0" smtClean="0"/>
              <a:t>S</a:t>
            </a:r>
            <a:r>
              <a:rPr lang="en-US" dirty="0" smtClean="0"/>
              <a:t>ources </a:t>
            </a:r>
            <a:r>
              <a:rPr lang="en-US" dirty="0" smtClean="0"/>
              <a:t>and the Benchmark Education readers </a:t>
            </a:r>
          </a:p>
          <a:p>
            <a:pPr lvl="1"/>
            <a:r>
              <a:rPr lang="en-US" u="sng" dirty="0" smtClean="0"/>
              <a:t>The Inca</a:t>
            </a:r>
            <a:endParaRPr lang="en-US" dirty="0" smtClean="0"/>
          </a:p>
          <a:p>
            <a:pPr lvl="1"/>
            <a:r>
              <a:rPr lang="en-US" u="sng" dirty="0" smtClean="0"/>
              <a:t>The Maya</a:t>
            </a:r>
            <a:endParaRPr lang="en-US" dirty="0" smtClean="0"/>
          </a:p>
          <a:p>
            <a:pPr lvl="1"/>
            <a:r>
              <a:rPr lang="en-US" dirty="0" smtClean="0"/>
              <a:t>The</a:t>
            </a:r>
            <a:r>
              <a:rPr lang="en-US" u="sng" dirty="0" smtClean="0"/>
              <a:t> Aztec</a:t>
            </a:r>
          </a:p>
          <a:p>
            <a:r>
              <a:rPr lang="en-US" dirty="0" smtClean="0"/>
              <a:t>Introductory lessons for primary sources are found on pages 5-14 in the teacher manual. </a:t>
            </a:r>
          </a:p>
          <a:p>
            <a:pPr lvl="1"/>
            <a:r>
              <a:rPr lang="en-US" dirty="0" smtClean="0"/>
              <a:t>Also available on the CD Rom.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77484"/>
            <a:ext cx="8001000" cy="3058747"/>
          </a:xfrm>
        </p:spPr>
        <p:txBody>
          <a:bodyPr/>
          <a:lstStyle/>
          <a:p>
            <a:r>
              <a:rPr lang="en-US" dirty="0" smtClean="0"/>
              <a:t>TCM/Primary Sources Assessments, pages 63-74.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Activity cards. </a:t>
            </a:r>
          </a:p>
          <a:p>
            <a:pPr lvl="1"/>
            <a:r>
              <a:rPr lang="en-US" dirty="0" smtClean="0"/>
              <a:t>These include writing, projects, and short answer formats.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      Indigenous People </a:t>
            </a:r>
            <a:r>
              <a:rPr lang="en-US" b="1" dirty="0" smtClean="0"/>
              <a:t>of </a:t>
            </a:r>
            <a:r>
              <a:rPr lang="en-US" b="1" dirty="0" smtClean="0"/>
              <a:t>the Western Hemisphere </a:t>
            </a:r>
            <a:r>
              <a:rPr lang="en-US" b="1" dirty="0" smtClean="0"/>
              <a:t>grouped </a:t>
            </a:r>
            <a:r>
              <a:rPr lang="en-US" b="1" dirty="0" smtClean="0"/>
              <a:t>by Regions: Northwest, Southwest, Great Plains, Northeast, and Southeast.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036" y="3188270"/>
            <a:ext cx="2580822" cy="2831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TCM Primary Source Kit Early American Indians </a:t>
            </a:r>
          </a:p>
          <a:p>
            <a:r>
              <a:rPr lang="en-US" dirty="0" smtClean="0"/>
              <a:t>Benchmark Education Company Leveled Readers Bridges &amp; Navigators Theme Set: Native Americans  </a:t>
            </a:r>
          </a:p>
          <a:p>
            <a:pPr lvl="1"/>
            <a:r>
              <a:rPr lang="en-US" u="sng" dirty="0" smtClean="0"/>
              <a:t>Native Americans of the Plains</a:t>
            </a:r>
          </a:p>
          <a:p>
            <a:pPr lvl="1"/>
            <a:r>
              <a:rPr lang="en-US" u="sng" dirty="0" smtClean="0"/>
              <a:t>Native Americans of the Southwest</a:t>
            </a:r>
          </a:p>
          <a:p>
            <a:pPr lvl="1"/>
            <a:r>
              <a:rPr lang="en-US" u="sng" dirty="0" smtClean="0"/>
              <a:t>Native Americans of the Eastern Woodlands</a:t>
            </a:r>
            <a:endParaRPr lang="en-US" dirty="0" smtClean="0"/>
          </a:p>
          <a:p>
            <a:r>
              <a:rPr lang="en-US" i="1" dirty="0" smtClean="0"/>
              <a:t>Recommended</a:t>
            </a:r>
            <a:r>
              <a:rPr lang="en-US" i="1" dirty="0" smtClean="0"/>
              <a:t> Supplemental </a:t>
            </a:r>
            <a:r>
              <a:rPr lang="en-US" i="1" dirty="0" smtClean="0"/>
              <a:t>Materials:</a:t>
            </a:r>
          </a:p>
          <a:p>
            <a:pPr lvl="1"/>
            <a:r>
              <a:rPr lang="en-US" i="1" dirty="0" smtClean="0"/>
              <a:t>National Geographic School Publishing Native American Theme Sets.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Primarily taught with the TCM Primary Sources: Early American Indians curriculum </a:t>
            </a:r>
          </a:p>
          <a:p>
            <a:pPr lvl="1"/>
            <a:r>
              <a:rPr lang="en-US" dirty="0" smtClean="0"/>
              <a:t>Supplemented with Benchmark Education Native American readers </a:t>
            </a:r>
            <a:r>
              <a:rPr lang="en-US" u="sng" dirty="0" smtClean="0"/>
              <a:t>Eastern Woodlands, Plains,</a:t>
            </a:r>
            <a:r>
              <a:rPr lang="en-US" dirty="0" smtClean="0"/>
              <a:t> and </a:t>
            </a:r>
            <a:r>
              <a:rPr lang="en-US" u="sng" dirty="0" smtClean="0"/>
              <a:t>Southwest.</a:t>
            </a:r>
          </a:p>
          <a:p>
            <a:r>
              <a:rPr lang="en-US" dirty="0" smtClean="0"/>
              <a:t>We recommend teaching 2 lessons per week, beginning with the Southwest, Northwest, Plains, Northeast and finally Southeast Native Americans. </a:t>
            </a:r>
          </a:p>
          <a:p>
            <a:pPr lvl="1"/>
            <a:r>
              <a:rPr lang="en-US" dirty="0" smtClean="0"/>
              <a:t>This will finish the progression begun in Quarter 2 from south to north (Inca, Maya, Aztec).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3rd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92083"/>
            <a:ext cx="8001000" cy="3350732"/>
          </a:xfrm>
        </p:spPr>
        <p:txBody>
          <a:bodyPr/>
          <a:lstStyle/>
          <a:p>
            <a:r>
              <a:rPr lang="en-US" dirty="0" smtClean="0"/>
              <a:t>TCM Primary Sources Document Based Assessments (Pages 63-74).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Activity cards. </a:t>
            </a:r>
          </a:p>
          <a:p>
            <a:pPr lvl="1"/>
            <a:r>
              <a:rPr lang="en-US" dirty="0" smtClean="0"/>
              <a:t>These include writing, projects and short answer formats.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Exploration/Encounters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463" y="2373085"/>
            <a:ext cx="2744107" cy="3010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TCM Primary Source Kit-Exploration</a:t>
            </a:r>
          </a:p>
          <a:p>
            <a:r>
              <a:rPr lang="en-US" dirty="0" smtClean="0"/>
              <a:t>Benchmark Education Company Leveled Readers Bridges &amp; Navigators Theme Set: Early Explorers </a:t>
            </a:r>
          </a:p>
          <a:p>
            <a:pPr lvl="1"/>
            <a:r>
              <a:rPr lang="en-US" u="sng" dirty="0" smtClean="0"/>
              <a:t>The Voyage of Christopher Columbus</a:t>
            </a:r>
          </a:p>
          <a:p>
            <a:pPr lvl="1"/>
            <a:r>
              <a:rPr lang="en-US" u="sng" dirty="0" smtClean="0"/>
              <a:t>Native Americans at the Time of the Explorers</a:t>
            </a:r>
          </a:p>
          <a:p>
            <a:pPr lvl="1"/>
            <a:r>
              <a:rPr lang="en-US" u="sng" dirty="0" smtClean="0"/>
              <a:t>Explorers of the America.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recommend teaching 2 lessons per week which focuses on a chronological approach to exploration. </a:t>
            </a:r>
          </a:p>
          <a:p>
            <a:pPr lvl="1"/>
            <a:r>
              <a:rPr lang="en-US" dirty="0" smtClean="0"/>
              <a:t>Completed in approximately 7 weeks, leaving time for the end of the year activities.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Native Americans at the Time of the Explorers </a:t>
            </a:r>
            <a:r>
              <a:rPr lang="en-US" dirty="0" smtClean="0"/>
              <a:t>makes a great bridge between 3rd and 4th quarter. 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The Voyages of Christopher Columbus </a:t>
            </a:r>
            <a:r>
              <a:rPr lang="en-US" dirty="0" smtClean="0"/>
              <a:t>should be used with the TCM Columbus lesson. </a:t>
            </a:r>
          </a:p>
          <a:p>
            <a:r>
              <a:rPr lang="en-US" dirty="0" smtClean="0"/>
              <a:t>The Benchmark reader </a:t>
            </a:r>
            <a:r>
              <a:rPr lang="en-US" u="sng" dirty="0" smtClean="0"/>
              <a:t>Explorers of the Americas </a:t>
            </a:r>
            <a:r>
              <a:rPr lang="en-US" dirty="0" smtClean="0"/>
              <a:t>gives background as to why and how European nations began exploring.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TCM Document Based Assessments, pages 64-74.</a:t>
            </a:r>
          </a:p>
          <a:p>
            <a:r>
              <a:rPr lang="en-US" dirty="0" smtClean="0"/>
              <a:t>Various activities embedded in lessons.</a:t>
            </a:r>
          </a:p>
          <a:p>
            <a:r>
              <a:rPr lang="en-US" dirty="0" smtClean="0"/>
              <a:t> Activity cards. </a:t>
            </a:r>
          </a:p>
          <a:p>
            <a:pPr lvl="1"/>
            <a:r>
              <a:rPr lang="en-US" dirty="0" smtClean="0"/>
              <a:t>These include writing, projects, and short answer formats.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000" dirty="0" smtClean="0"/>
              <a:t>		Pictures  taken from http://</a:t>
            </a:r>
            <a:r>
              <a:rPr lang="en-US" sz="1000" dirty="0" err="1" smtClean="0"/>
              <a:t>www.teachercreatedmaterials.com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World Geography and Geography of the Western Hemisphere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546" y="3059131"/>
            <a:ext cx="2960669" cy="2960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Curriculum	Materials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4999"/>
            <a:ext cx="8001000" cy="4658485"/>
          </a:xfrm>
        </p:spPr>
        <p:txBody>
          <a:bodyPr>
            <a:normAutofit fontScale="92500" lnSpcReduction="10000"/>
          </a:bodyPr>
          <a:lstStyle/>
          <a:p>
            <a:r>
              <a:rPr lang="en-US" sz="2286" b="1" dirty="0" smtClean="0"/>
              <a:t>Program Guide with Teacher’s Guide and Copymasters-30</a:t>
            </a:r>
          </a:p>
          <a:p>
            <a:r>
              <a:rPr lang="en-US" sz="2286" b="1" dirty="0" smtClean="0"/>
              <a:t>Nystrom Junior Geographer Atlases-30</a:t>
            </a:r>
          </a:p>
          <a:p>
            <a:r>
              <a:rPr lang="en-US" sz="2286" b="1" dirty="0" smtClean="0"/>
              <a:t>Activity Maps- 15 Physical &amp; 15 Political</a:t>
            </a:r>
          </a:p>
          <a:p>
            <a:r>
              <a:rPr lang="en-US" sz="2286" b="1" dirty="0" smtClean="0"/>
              <a:t>9 Raised Relief Maps, 19" x 12”</a:t>
            </a:r>
          </a:p>
          <a:p>
            <a:r>
              <a:rPr lang="en-US" sz="2286" b="1" dirty="0" smtClean="0"/>
              <a:t>9 Activity Globes, 9" diameter</a:t>
            </a:r>
          </a:p>
          <a:p>
            <a:r>
              <a:rPr lang="en-US" sz="2286" b="1" dirty="0" smtClean="0"/>
              <a:t>30 Map Markers</a:t>
            </a:r>
          </a:p>
          <a:p>
            <a:r>
              <a:rPr lang="en-US" sz="2286" b="1" dirty="0" smtClean="0"/>
              <a:t>1 Mobile Cart</a:t>
            </a:r>
          </a:p>
          <a:p>
            <a:r>
              <a:rPr lang="en-US" sz="2286" b="1" dirty="0" smtClean="0"/>
              <a:t>Geographer Atlas - Student Activities</a:t>
            </a:r>
          </a:p>
          <a:p>
            <a:pPr lvl="1"/>
            <a:r>
              <a:rPr lang="en-US" sz="1000" b="1" dirty="0" smtClean="0"/>
              <a:t>*Pictures from http://</a:t>
            </a:r>
            <a:r>
              <a:rPr lang="en-US" sz="1000" b="1" dirty="0" err="1" smtClean="0"/>
              <a:t>www.nystromnet.com</a:t>
            </a:r>
            <a:endParaRPr lang="en-US" sz="1081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710" y="2543364"/>
            <a:ext cx="2811460" cy="281146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Teaching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264326"/>
            <a:ext cx="8001000" cy="3725215"/>
          </a:xfrm>
        </p:spPr>
        <p:txBody>
          <a:bodyPr/>
          <a:lstStyle/>
          <a:p>
            <a:r>
              <a:rPr lang="en-US" b="1" dirty="0" smtClean="0"/>
              <a:t>World Geography and Western Geography Primarily taught with the </a:t>
            </a:r>
            <a:r>
              <a:rPr lang="en-US" b="1" dirty="0" err="1" smtClean="0"/>
              <a:t>Nystrom</a:t>
            </a:r>
            <a:r>
              <a:rPr lang="en-US" b="1" dirty="0" smtClean="0"/>
              <a:t> Globe/Map Cart. </a:t>
            </a:r>
          </a:p>
          <a:p>
            <a:r>
              <a:rPr lang="en-US" b="1" dirty="0" smtClean="0"/>
              <a:t>We recommend teaching the </a:t>
            </a:r>
            <a:r>
              <a:rPr lang="en-US" b="1" dirty="0" err="1" smtClean="0"/>
              <a:t>Nystrom</a:t>
            </a:r>
            <a:r>
              <a:rPr lang="en-US" b="1" dirty="0" smtClean="0"/>
              <a:t> curriculum units 1-3 (first 18 lessons</a:t>
            </a:r>
            <a:r>
              <a:rPr lang="en-US" b="1" dirty="0" smtClean="0"/>
              <a:t>).</a:t>
            </a:r>
          </a:p>
          <a:p>
            <a:pPr lvl="1"/>
            <a:r>
              <a:rPr lang="en-US" b="1" dirty="0" smtClean="0"/>
              <a:t> Approximately 2 lessons per week for 9 weeks or 3 lessons per week for 6 weeks.</a:t>
            </a:r>
          </a:p>
          <a:p>
            <a:r>
              <a:rPr lang="en-US" b="1" dirty="0" smtClean="0"/>
              <a:t> Lessons 19-26 should be taught if time allows.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30362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 Recommended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468612"/>
            <a:ext cx="8001000" cy="4114800"/>
          </a:xfrm>
        </p:spPr>
        <p:txBody>
          <a:bodyPr/>
          <a:lstStyle/>
          <a:p>
            <a:r>
              <a:rPr lang="en-US" dirty="0" smtClean="0"/>
              <a:t>Some of the student pages from lessons 1-18 (teacher discretion</a:t>
            </a:r>
            <a:r>
              <a:rPr lang="en-US" dirty="0" smtClean="0"/>
              <a:t>).</a:t>
            </a:r>
          </a:p>
          <a:p>
            <a:r>
              <a:rPr lang="en-US" dirty="0" smtClean="0"/>
              <a:t>Unit Reviews 1-</a:t>
            </a:r>
            <a:r>
              <a:rPr lang="en-US" dirty="0" smtClean="0"/>
              <a:t>3.</a:t>
            </a:r>
          </a:p>
          <a:p>
            <a:r>
              <a:rPr lang="en-US" dirty="0" smtClean="0"/>
              <a:t>Junior Geographer Atlas of Student </a:t>
            </a:r>
            <a:r>
              <a:rPr lang="en-US" dirty="0" smtClean="0"/>
              <a:t>Activities.</a:t>
            </a:r>
          </a:p>
          <a:p>
            <a:r>
              <a:rPr lang="en-US" dirty="0" smtClean="0"/>
              <a:t>Teacher observation of student participation in skills </a:t>
            </a:r>
            <a:r>
              <a:rPr lang="en-US" dirty="0" smtClean="0"/>
              <a:t>lessons.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Maps/Globes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438076"/>
            <a:ext cx="8001000" cy="3467526"/>
          </a:xfrm>
        </p:spPr>
        <p:txBody>
          <a:bodyPr/>
          <a:lstStyle/>
          <a:p>
            <a:r>
              <a:rPr lang="en-US" dirty="0" smtClean="0"/>
              <a:t>Each lesson has a desk map and a globe component.</a:t>
            </a:r>
          </a:p>
          <a:p>
            <a:r>
              <a:rPr lang="en-US" dirty="0" smtClean="0"/>
              <a:t>In the interest of time, lessons should alternate between one and the other.</a:t>
            </a:r>
          </a:p>
          <a:p>
            <a:pPr lvl="1"/>
            <a:r>
              <a:rPr lang="en-US" dirty="0" smtClean="0"/>
              <a:t>Another option might be to have half the class using globes and the other using desk maps.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Pacing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Quarters 1-4 Pacing Guides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560" y="2817656"/>
            <a:ext cx="1714500" cy="163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498" y="4100356"/>
            <a:ext cx="914400" cy="71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History of the Western Hemisphere: Pre-Colombian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22" y="2645228"/>
            <a:ext cx="2695442" cy="2957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Quarter Curriculum	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TCM Primary Source Kit Mayas, Incas, and </a:t>
            </a:r>
            <a:r>
              <a:rPr lang="en-US" dirty="0" smtClean="0"/>
              <a:t>Aztecs</a:t>
            </a:r>
          </a:p>
          <a:p>
            <a:r>
              <a:rPr lang="en-US" dirty="0" smtClean="0"/>
              <a:t>Benchmark Education Company Leveled Readers Bridges &amp; Navigators Theme Set: Civilizations of the Americas </a:t>
            </a:r>
          </a:p>
          <a:p>
            <a:pPr lvl="1"/>
            <a:r>
              <a:rPr lang="en-US" u="sng" dirty="0" smtClean="0"/>
              <a:t>The Aztec</a:t>
            </a:r>
          </a:p>
          <a:p>
            <a:pPr lvl="1"/>
            <a:r>
              <a:rPr lang="en-US" u="sng" dirty="0" smtClean="0"/>
              <a:t>The </a:t>
            </a:r>
            <a:r>
              <a:rPr lang="en-US" u="sng" smtClean="0"/>
              <a:t>Inca</a:t>
            </a:r>
            <a:endParaRPr lang="en-US" u="sng" smtClean="0"/>
          </a:p>
          <a:p>
            <a:pPr lvl="1"/>
            <a:r>
              <a:rPr lang="en-US" u="sng" smtClean="0"/>
              <a:t>The </a:t>
            </a:r>
            <a:r>
              <a:rPr lang="en-US" u="sng" dirty="0" smtClean="0"/>
              <a:t>Maya</a:t>
            </a:r>
          </a:p>
          <a:p>
            <a:r>
              <a:rPr lang="en-US" dirty="0" err="1" smtClean="0"/>
              <a:t>SSSSPosters</a:t>
            </a:r>
            <a:r>
              <a:rPr lang="en-US" dirty="0" smtClean="0"/>
              <a:t> - Mayan Incan Aztec Civilization</a:t>
            </a:r>
          </a:p>
          <a:p>
            <a:r>
              <a:rPr lang="en-US" dirty="0" err="1" smtClean="0"/>
              <a:t>Powerpoint</a:t>
            </a:r>
            <a:r>
              <a:rPr lang="en-US" dirty="0" smtClean="0"/>
              <a:t> - Inca Maya Aztec - (Only with Primary Source Documents- not filled with Cartoons)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237</TotalTime>
  <Words>833</Words>
  <Application>Microsoft Macintosh PowerPoint</Application>
  <PresentationFormat>On-screen Show (4:3)</PresentationFormat>
  <Paragraphs>100</Paragraphs>
  <Slides>19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Travelogue</vt:lpstr>
      <vt:lpstr>4th Grade Social Studies Curriculum Introduction</vt:lpstr>
      <vt:lpstr>1st Quarter</vt:lpstr>
      <vt:lpstr>1st Quarter Curriculum Materials </vt:lpstr>
      <vt:lpstr>1st Quarter Teaching Recommendations</vt:lpstr>
      <vt:lpstr>1st Quarter Recommended Assessments </vt:lpstr>
      <vt:lpstr>Using Maps/Globes</vt:lpstr>
      <vt:lpstr>Pacing Guides</vt:lpstr>
      <vt:lpstr>2nd Quarter</vt:lpstr>
      <vt:lpstr>2nd Quarter Curriculum Materials</vt:lpstr>
      <vt:lpstr>2nd Quarter Teaching Recommendations</vt:lpstr>
      <vt:lpstr>2nd Quarter Recommended Assessments </vt:lpstr>
      <vt:lpstr>3rd Quarter</vt:lpstr>
      <vt:lpstr>3rd Quarter Curriculum Materials</vt:lpstr>
      <vt:lpstr>3rd Quarter Teaching Recommendations</vt:lpstr>
      <vt:lpstr>3rd Quarter Recommended Assessments </vt:lpstr>
      <vt:lpstr>4th Quarter</vt:lpstr>
      <vt:lpstr>4th Quarter Curriculum Materials</vt:lpstr>
      <vt:lpstr>4th Quarter Teaching Recommendations</vt:lpstr>
      <vt:lpstr>4th Quarter Recommended Assessments </vt:lpstr>
    </vt:vector>
  </TitlesOfParts>
  <Company>Anchorage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Grade Social Studies Curriculum Introduction</dc:title>
  <dc:creator>Anchorage School District</dc:creator>
  <cp:lastModifiedBy>Novy_Allyson</cp:lastModifiedBy>
  <cp:revision>25</cp:revision>
  <dcterms:created xsi:type="dcterms:W3CDTF">2010-06-16T19:29:53Z</dcterms:created>
  <dcterms:modified xsi:type="dcterms:W3CDTF">2010-06-16T19:37:28Z</dcterms:modified>
</cp:coreProperties>
</file>